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5" r:id="rId11"/>
    <p:sldId id="268" r:id="rId12"/>
    <p:sldId id="26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79157" autoAdjust="0"/>
  </p:normalViewPr>
  <p:slideViewPr>
    <p:cSldViewPr snapToGrid="0">
      <p:cViewPr varScale="1">
        <p:scale>
          <a:sx n="67" d="100"/>
          <a:sy n="67" d="100"/>
        </p:scale>
        <p:origin x="-686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17B12-04C6-4BD2-86A3-99C9D3012DB5}" type="datetimeFigureOut">
              <a:rPr lang="en-GB" smtClean="0"/>
              <a:t>07/02/2020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CE6BC-E391-48DD-B982-E3A650EDAE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473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Intro</a:t>
            </a:r>
            <a:r>
              <a:rPr lang="en-GB" baseline="0" dirty="0" smtClean="0"/>
              <a:t> –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Who we are and “this is a presentation on our CA…”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image..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..we choose to look at a dataset on wine quality and build a prediction categorical model.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378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Our project follows the CRISP-DM framework..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..this presentation is</a:t>
            </a:r>
            <a:r>
              <a:rPr lang="en-GB" baseline="0" dirty="0" smtClean="0"/>
              <a:t> a slide by slide look at each of these steps.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As the diagram shows, there is a strong element of iteration and we’ll try and emphasise that as we go through the deck..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352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So we</a:t>
            </a:r>
            <a:r>
              <a:rPr lang="en-GB" baseline="0" dirty="0" smtClean="0"/>
              <a:t> did start by finding a dataset we liked and somewhat worked back into a business case…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...but Dermot and I put ourselves into business with a nice little wine shop/bar…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1</a:t>
            </a:r>
            <a:r>
              <a:rPr lang="en-GB" baseline="30000" dirty="0" smtClean="0"/>
              <a:t>st</a:t>
            </a:r>
            <a:r>
              <a:rPr lang="en-GB" baseline="0" dirty="0" smtClean="0"/>
              <a:t> text…our business logic is that we want to provide a.. &lt;read text&gt;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2</a:t>
            </a:r>
            <a:r>
              <a:rPr lang="en-GB" baseline="30000" dirty="0" smtClean="0"/>
              <a:t>nd</a:t>
            </a:r>
            <a:r>
              <a:rPr lang="en-GB" baseline="0" dirty="0" smtClean="0"/>
              <a:t> text…So we want to take our dataset of red wines and help employees appear a little more knowledgeable when recommending our speciality red (Portuguese) wine.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3rd text…this is a chemical analysis, not being influenced by price or branding from wholesalers, market reviews, etc.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398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6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First big question – what guidelines could we follow to select an actual algorithm</a:t>
            </a:r>
            <a:r>
              <a:rPr lang="en-GB" baseline="0" dirty="0" smtClean="0"/>
              <a:t> and modelling technique?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1</a:t>
            </a:r>
            <a:r>
              <a:rPr lang="en-GB" baseline="30000" dirty="0" smtClean="0"/>
              <a:t>st</a:t>
            </a:r>
            <a:r>
              <a:rPr lang="en-GB" baseline="0" dirty="0" smtClean="0"/>
              <a:t> text…our first port of call was </a:t>
            </a:r>
            <a:r>
              <a:rPr lang="en-GB" baseline="0" dirty="0" err="1" smtClean="0"/>
              <a:t>AutoModel</a:t>
            </a:r>
            <a:r>
              <a:rPr lang="en-GB" baseline="0" dirty="0" smtClean="0"/>
              <a:t> with our Training Data..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2</a:t>
            </a:r>
            <a:r>
              <a:rPr lang="en-GB" baseline="30000" dirty="0" smtClean="0"/>
              <a:t>nd </a:t>
            </a:r>
            <a:r>
              <a:rPr lang="en-GB" baseline="0" dirty="0" smtClean="0"/>
              <a:t>text…then looking at the online application provided by RapidMiner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3</a:t>
            </a:r>
            <a:r>
              <a:rPr lang="en-GB" baseline="30000" dirty="0" smtClean="0"/>
              <a:t>rd </a:t>
            </a:r>
            <a:r>
              <a:rPr lang="en-GB" baseline="0" dirty="0" smtClean="0"/>
              <a:t>text…then..&lt;read text&gt;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935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So this</a:t>
            </a:r>
            <a:r>
              <a:rPr lang="en-GB" baseline="0" dirty="0" smtClean="0"/>
              <a:t> phase involved many iterations..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1</a:t>
            </a:r>
            <a:r>
              <a:rPr lang="en-GB" baseline="30000" dirty="0" smtClean="0"/>
              <a:t>st</a:t>
            </a:r>
            <a:r>
              <a:rPr lang="en-GB" baseline="0" dirty="0" smtClean="0"/>
              <a:t> text…so it involved a lot of quizzical analysis of RM processes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model – explain pane by pane – “..this is the model we settle on..”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Modelling / Evaluation – repeated steps many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Fade into evaluation panes – these are the type of results we were getting and trying to optimise.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873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Read the text..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509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Any questions…?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CE6BC-E391-48DD-B982-E3A650EDAE4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979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9.JPG"/><Relationship Id="rId7" Type="http://schemas.openxmlformats.org/officeDocument/2006/relationships/image" Target="../media/image1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10" Type="http://schemas.openxmlformats.org/officeDocument/2006/relationships/image" Target="../media/image32.JPG"/><Relationship Id="rId4" Type="http://schemas.openxmlformats.org/officeDocument/2006/relationships/image" Target="../media/image26.JPG"/><Relationship Id="rId9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583515"/>
          </a:xfrm>
        </p:spPr>
        <p:txBody>
          <a:bodyPr/>
          <a:lstStyle/>
          <a:p>
            <a:r>
              <a:rPr lang="en-IE" dirty="0" smtClean="0">
                <a:solidFill>
                  <a:schemeClr val="bg1"/>
                </a:solidFill>
              </a:rPr>
              <a:t>DatA and web mining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500182"/>
          </a:xfrm>
        </p:spPr>
        <p:txBody>
          <a:bodyPr>
            <a:normAutofit/>
          </a:bodyPr>
          <a:lstStyle/>
          <a:p>
            <a:r>
              <a:rPr lang="en-IE" dirty="0" smtClean="0">
                <a:solidFill>
                  <a:schemeClr val="tx1"/>
                </a:solidFill>
              </a:rPr>
              <a:t>Application of data mining tools + Techniques CA </a:t>
            </a:r>
          </a:p>
          <a:p>
            <a:endParaRPr lang="en-IE" dirty="0" smtClean="0">
              <a:solidFill>
                <a:schemeClr val="tx1"/>
              </a:solidFill>
            </a:endParaRPr>
          </a:p>
          <a:p>
            <a:r>
              <a:rPr lang="en-IE" dirty="0" smtClean="0">
                <a:solidFill>
                  <a:schemeClr val="tx1"/>
                </a:solidFill>
              </a:rPr>
              <a:t>Dermot Madsen – 10522567</a:t>
            </a:r>
          </a:p>
          <a:p>
            <a:r>
              <a:rPr lang="en-IE" dirty="0" smtClean="0">
                <a:solidFill>
                  <a:schemeClr val="tx1"/>
                </a:solidFill>
              </a:rPr>
              <a:t>Ciaran Finnegan - 10524150</a:t>
            </a:r>
            <a:endParaRPr lang="en-IE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486401" y="4012164"/>
            <a:ext cx="6290872" cy="2621902"/>
            <a:chOff x="5486401" y="4012164"/>
            <a:chExt cx="6290872" cy="26219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1" y="4012164"/>
              <a:ext cx="6290872" cy="262190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6594650" y="5237877"/>
              <a:ext cx="3473077" cy="49452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defRPr sz="2000" kern="1200" cap="all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E" sz="2200" b="1" dirty="0" smtClean="0">
                  <a:solidFill>
                    <a:schemeClr val="accent6">
                      <a:lumMod val="50000"/>
                    </a:schemeClr>
                  </a:solidFill>
                </a:rPr>
                <a:t>Wine Quality Dataset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14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 CA : Wine Quality Model : conclusion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21409" y="1270691"/>
            <a:ext cx="10472893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The volume, balance, and nature of the data structure in the wine quality dataset made it difficult to build a useful model. 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6829" y="2986848"/>
            <a:ext cx="10472893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The business objective could be considered partially met in terms of acceptable accuracy with ‘Medium’ quality wines. 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47047" y="5101900"/>
            <a:ext cx="11126507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Perhaps a manual process could supplement the model for non-’Medium’ quality wines?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955" y="1789196"/>
            <a:ext cx="1581782" cy="1320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302" y="3465380"/>
            <a:ext cx="5251252" cy="1636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6" y="5620405"/>
            <a:ext cx="2674644" cy="116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2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bg1"/>
                </a:solidFill>
              </a:rPr>
              <a:t> </a:t>
            </a:r>
            <a:r>
              <a:rPr lang="en-IE" dirty="0" smtClean="0">
                <a:solidFill>
                  <a:schemeClr val="bg1"/>
                </a:solidFill>
              </a:rPr>
              <a:t>Learnings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21409" y="1270691"/>
            <a:ext cx="10472893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The volume and quality of data is crucial. 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6830" y="2986848"/>
            <a:ext cx="3287306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Beware artificial data. 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47047" y="5101900"/>
            <a:ext cx="11126507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Models can be refined but cannot compensate for poor data.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692" y="890036"/>
            <a:ext cx="2286000" cy="1798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307" y="2137969"/>
            <a:ext cx="4413096" cy="2963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05" y="4907502"/>
            <a:ext cx="3077005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668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21" y="158620"/>
            <a:ext cx="6413957" cy="64287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379695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30" y="594361"/>
            <a:ext cx="9052560" cy="5486400"/>
          </a:xfrm>
        </p:spPr>
      </p:pic>
    </p:spTree>
    <p:extLst>
      <p:ext uri="{BB962C8B-B14F-4D97-AF65-F5344CB8AC3E}">
        <p14:creationId xmlns:p14="http://schemas.microsoft.com/office/powerpoint/2010/main" val="750591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61" y="1175658"/>
            <a:ext cx="9265298" cy="52251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</a:t>
            </a:r>
            <a:endParaRPr lang="en-I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2587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Business Understanding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06040" y="3069772"/>
            <a:ext cx="3418132" cy="2004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Build a data driven predictive model to help staff recommend wine to customers.</a:t>
            </a:r>
          </a:p>
          <a:p>
            <a:endParaRPr lang="en-IE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904" y="2765904"/>
            <a:ext cx="5852160" cy="3901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135" y="905069"/>
            <a:ext cx="3431047" cy="17634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40" y="1073020"/>
            <a:ext cx="5877315" cy="1996751"/>
          </a:xfrm>
          <a:prstGeom prst="rect">
            <a:avLst/>
          </a:prstGeom>
        </p:spPr>
      </p:pic>
      <p:sp>
        <p:nvSpPr>
          <p:cNvPr id="8" name="Curved Right Arrow 7"/>
          <p:cNvSpPr/>
          <p:nvPr/>
        </p:nvSpPr>
        <p:spPr>
          <a:xfrm rot="18986554">
            <a:off x="4607794" y="2739920"/>
            <a:ext cx="731520" cy="201964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schemeClr val="tx1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786030" y="5133316"/>
            <a:ext cx="3418132" cy="1534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Based on chemical data, not marketing or financial.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017815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Data Understanding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11314" y="931495"/>
            <a:ext cx="10076918" cy="1452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Exploring the data – Kaggle Wine Quality dataset. </a:t>
            </a:r>
          </a:p>
          <a:p>
            <a:r>
              <a:rPr lang="en-IE" dirty="0" smtClean="0"/>
              <a:t>1600 rows x 12 columns.</a:t>
            </a:r>
          </a:p>
          <a:p>
            <a:r>
              <a:rPr lang="en-IE" dirty="0" smtClean="0"/>
              <a:t>‘Clean’ dataset – no missing rows, or ‘bad’ data.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868955" y="3459624"/>
            <a:ext cx="6206252" cy="1394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Attributes vary in importance for ‘quality’.</a:t>
            </a:r>
          </a:p>
          <a:p>
            <a:r>
              <a:rPr lang="en-IE" dirty="0" smtClean="0"/>
              <a:t>Some correlation between features. Options to ‘prune’ feature list.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6951" y="5618857"/>
            <a:ext cx="9726548" cy="740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Dataset out of balance – few very poor or high quality wine entries.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379" y="962011"/>
            <a:ext cx="4563455" cy="172136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6" y="2493770"/>
            <a:ext cx="3265927" cy="111255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46" y="3050048"/>
            <a:ext cx="3987783" cy="126344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475" y="4037176"/>
            <a:ext cx="2797131" cy="13059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103" y="4785644"/>
            <a:ext cx="1768979" cy="18245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031" y="6160092"/>
            <a:ext cx="1237075" cy="62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956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Data Preparation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11314" y="1004323"/>
            <a:ext cx="10076918" cy="1452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All rows in the Wine Quality dataset were suitable for modelling. </a:t>
            </a:r>
          </a:p>
          <a:p>
            <a:r>
              <a:rPr lang="en-IE" dirty="0" smtClean="0"/>
              <a:t>RapidMiner </a:t>
            </a:r>
            <a:r>
              <a:rPr lang="en-IE" dirty="0" err="1"/>
              <a:t>A</a:t>
            </a:r>
            <a:r>
              <a:rPr lang="en-IE" dirty="0" err="1" smtClean="0"/>
              <a:t>utoModel</a:t>
            </a:r>
            <a:r>
              <a:rPr lang="en-IE" dirty="0" smtClean="0"/>
              <a:t> suggested a reduced feature set.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157932" y="2531981"/>
            <a:ext cx="4236305" cy="697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No ‘clean-up’ required.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1314" y="4028558"/>
            <a:ext cx="7880051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Build a ‘Data Manipulation’ process in RapidMiner to also...</a:t>
            </a:r>
          </a:p>
          <a:p>
            <a:endParaRPr lang="en-IE" dirty="0" smtClean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687484" y="4455622"/>
            <a:ext cx="7506392" cy="2286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2000" dirty="0" smtClean="0"/>
              <a:t>Create a new attribute to categorize the wine quality – Poor, Medium, High. </a:t>
            </a:r>
            <a:r>
              <a:rPr lang="en-IE" b="1" dirty="0" smtClean="0"/>
              <a:t>Simplify the Classification</a:t>
            </a:r>
            <a:r>
              <a:rPr lang="en-IE" sz="2000" b="1" dirty="0" smtClean="0"/>
              <a:t>.</a:t>
            </a:r>
          </a:p>
          <a:p>
            <a:r>
              <a:rPr lang="en-IE" sz="2000" dirty="0" smtClean="0"/>
              <a:t>Shuffle the data.</a:t>
            </a:r>
          </a:p>
          <a:p>
            <a:r>
              <a:rPr lang="en-IE" sz="2000" dirty="0" smtClean="0"/>
              <a:t>Normalize the attribute values – to prevent bias with certain columns</a:t>
            </a:r>
          </a:p>
          <a:p>
            <a:r>
              <a:rPr lang="en-IE" sz="2000" dirty="0" smtClean="0"/>
              <a:t>Store the transformed Training and Test data</a:t>
            </a:r>
          </a:p>
          <a:p>
            <a:endParaRPr lang="en-IE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352" y="1541793"/>
            <a:ext cx="2375880" cy="13387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00" y="233266"/>
            <a:ext cx="2085686" cy="16033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876" y="3574472"/>
            <a:ext cx="2868060" cy="31422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87" y="2332233"/>
            <a:ext cx="1094549" cy="10966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750" y="4903774"/>
            <a:ext cx="3927587" cy="96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884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Data Preparation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11314" y="1004323"/>
            <a:ext cx="10076918" cy="1452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The </a:t>
            </a:r>
            <a:r>
              <a:rPr lang="en-IE" b="1" dirty="0" smtClean="0"/>
              <a:t>major</a:t>
            </a:r>
            <a:r>
              <a:rPr lang="en-IE" dirty="0" smtClean="0"/>
              <a:t> challenge with the data was lack of balance across the wine quality categories.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47" y="2141826"/>
            <a:ext cx="2598420" cy="390144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4071810" y="2141826"/>
            <a:ext cx="7880051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Options...</a:t>
            </a:r>
          </a:p>
          <a:p>
            <a:endParaRPr lang="en-IE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236" y="1608366"/>
            <a:ext cx="2103930" cy="2103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43" y="3319419"/>
            <a:ext cx="1569720" cy="2209800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7896645" y="1719327"/>
            <a:ext cx="4055216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Synthetic creation of new data</a:t>
            </a:r>
          </a:p>
          <a:p>
            <a:pPr marL="0" indent="0">
              <a:buNone/>
            </a:pPr>
            <a:endParaRPr lang="en-IE" dirty="0" smtClean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054419" y="5412464"/>
            <a:ext cx="4055216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‘Down’ sampling of ‘real’ data</a:t>
            </a:r>
          </a:p>
          <a:p>
            <a:pPr marL="0" indent="0">
              <a:buNone/>
            </a:pPr>
            <a:endParaRPr lang="en-IE" dirty="0" smtClean="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3536387" y="6170311"/>
            <a:ext cx="7880051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E" dirty="0" smtClean="0"/>
              <a:t>We used a combination of both.</a:t>
            </a:r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8111726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Modelling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83548" y="1046186"/>
            <a:ext cx="10833720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Looked at RapidMiner </a:t>
            </a:r>
            <a:r>
              <a:rPr lang="en-IE" dirty="0" err="1" smtClean="0"/>
              <a:t>AutoModel</a:t>
            </a:r>
            <a:r>
              <a:rPr lang="en-IE" dirty="0" smtClean="0"/>
              <a:t> output but also at the RapidMiner utility for model selection.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33610" y="2357018"/>
            <a:ext cx="10833720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Settled on 5 candidate algorithms...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300408" y="3812238"/>
            <a:ext cx="5181257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Spent most time trying optimise model with Decision Trees, Random Forest and k-NN.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19" y="3069732"/>
            <a:ext cx="4619036" cy="35517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948" y="1564692"/>
            <a:ext cx="5505534" cy="2214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918" y="4845600"/>
            <a:ext cx="3006529" cy="190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97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60906" y="242719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Modelling / Evaluation</a:t>
            </a:r>
            <a:endParaRPr lang="en-IE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38" y="1185112"/>
            <a:ext cx="3877756" cy="15993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56" y="1984774"/>
            <a:ext cx="4904631" cy="12892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636" y="2960823"/>
            <a:ext cx="1920240" cy="1173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219" y="3547749"/>
            <a:ext cx="5340013" cy="1718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770" y="5153158"/>
            <a:ext cx="4466613" cy="1521109"/>
          </a:xfrm>
          <a:prstGeom prst="rect">
            <a:avLst/>
          </a:prstGeom>
          <a:ln>
            <a:solidFill>
              <a:schemeClr val="bg1"/>
            </a:solidFill>
            <a:prstDash val="sysDash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900" y="5153158"/>
            <a:ext cx="2650005" cy="13501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45" y="2630607"/>
            <a:ext cx="2291790" cy="2731568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4943720" y="925859"/>
            <a:ext cx="6959664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Iterating through RM Processes and evaluating results.</a:t>
            </a:r>
          </a:p>
          <a:p>
            <a:endParaRPr lang="en-IE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29" y="2784435"/>
            <a:ext cx="1058885" cy="96990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258713" y="3983585"/>
            <a:ext cx="1467050" cy="518505"/>
          </a:xfrm>
          <a:prstGeom prst="rect">
            <a:avLst/>
          </a:prstGeom>
          <a:ln w="28575">
            <a:solidFill>
              <a:schemeClr val="bg2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Modelling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992238" y="4449922"/>
            <a:ext cx="1467050" cy="518505"/>
          </a:xfrm>
          <a:prstGeom prst="rect">
            <a:avLst/>
          </a:prstGeom>
          <a:ln w="28575">
            <a:solidFill>
              <a:schemeClr val="bg2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Evaluation</a:t>
            </a:r>
          </a:p>
        </p:txBody>
      </p:sp>
      <p:sp>
        <p:nvSpPr>
          <p:cNvPr id="6" name="Curved Right Arrow 5"/>
          <p:cNvSpPr/>
          <p:nvPr/>
        </p:nvSpPr>
        <p:spPr>
          <a:xfrm rot="19739110">
            <a:off x="341832" y="4514410"/>
            <a:ext cx="731520" cy="4849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Curved Right Arrow 15"/>
          <p:cNvSpPr/>
          <p:nvPr/>
        </p:nvSpPr>
        <p:spPr>
          <a:xfrm rot="8431658">
            <a:off x="1657044" y="3839923"/>
            <a:ext cx="731520" cy="4849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7133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5" grpId="0" animBg="1"/>
      <p:bldP spid="6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deployment</a:t>
            </a:r>
            <a:endParaRPr lang="en-IE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7" y="1681998"/>
            <a:ext cx="7874360" cy="394716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019083" y="1051836"/>
            <a:ext cx="6959664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Read in new data to generate results in Excel </a:t>
            </a:r>
            <a:r>
              <a:rPr lang="en-IE" dirty="0" err="1" smtClean="0"/>
              <a:t>ouput</a:t>
            </a:r>
            <a:r>
              <a:rPr lang="en-IE" dirty="0" smtClean="0"/>
              <a:t>.</a:t>
            </a:r>
          </a:p>
          <a:p>
            <a:endParaRPr lang="en-IE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820" y="4102662"/>
            <a:ext cx="2310857" cy="266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232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396</TotalTime>
  <Words>737</Words>
  <Application>Microsoft Office PowerPoint</Application>
  <PresentationFormat>Custom</PresentationFormat>
  <Paragraphs>81</Paragraphs>
  <Slides>13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Circuit</vt:lpstr>
      <vt:lpstr>DatA and web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and web mining</dc:title>
  <dc:creator>Ciaran Finnegan</dc:creator>
  <cp:lastModifiedBy>Finnegan, Ciaran (IE Dublin)</cp:lastModifiedBy>
  <cp:revision>82</cp:revision>
  <dcterms:created xsi:type="dcterms:W3CDTF">2020-01-26T18:31:48Z</dcterms:created>
  <dcterms:modified xsi:type="dcterms:W3CDTF">2020-02-07T16:14:58Z</dcterms:modified>
</cp:coreProperties>
</file>